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72" r:id="rId3"/>
    <p:sldId id="273" r:id="rId4"/>
    <p:sldId id="257" r:id="rId5"/>
    <p:sldId id="274" r:id="rId6"/>
    <p:sldId id="256" r:id="rId7"/>
    <p:sldId id="262" r:id="rId8"/>
    <p:sldId id="268" r:id="rId9"/>
    <p:sldId id="276" r:id="rId10"/>
    <p:sldId id="261" r:id="rId11"/>
    <p:sldId id="278" r:id="rId12"/>
    <p:sldId id="263" r:id="rId13"/>
    <p:sldId id="277" r:id="rId14"/>
    <p:sldId id="284" r:id="rId15"/>
    <p:sldId id="280" r:id="rId16"/>
    <p:sldId id="266" r:id="rId17"/>
    <p:sldId id="282" r:id="rId18"/>
    <p:sldId id="285" r:id="rId19"/>
    <p:sldId id="286" r:id="rId20"/>
    <p:sldId id="283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42484" autoAdjust="0"/>
  </p:normalViewPr>
  <p:slideViewPr>
    <p:cSldViewPr snapToGrid="0">
      <p:cViewPr varScale="1">
        <p:scale>
          <a:sx n="28" d="100"/>
          <a:sy n="28" d="100"/>
        </p:scale>
        <p:origin x="97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D5D3E-9D67-40E7-80C5-3945ADFDF8F5}" type="datetimeFigureOut">
              <a:rPr lang="ru-RU" smtClean="0"/>
              <a:t>08.08.2025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9D154-A724-4E15-B3C6-316EDC27E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שלום, שמי יבגני קולונסקי.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היום אני בכובע של מרצה בכיר במתמטיקה יישומית.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יוליה הזמנה אותי לתת לכם כמה טיפים טובים בניתוח תוצאות מדידה כדי שתוכלו להשתמש בהם גם במחקר וגם בהוראה. הטיפ הראשון - קצת טריוויאלי אבל טוב - בבקשה תשתמשו בממוצע משוקלל.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097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ניקח דוגמה של אלקטרון חופשי נע בשדה חשמלי אחיד ניצב למהירות של האלקטרון.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דוגמה מוכרת ופשוטה.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אלקטרון מואץ בעזרת אלקטרודות האצה ונכנס לשדה אחיד של קבל לוחות.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תחת השפעה של השדה החשמלי של הלוחות אלקטרון מוסט לכיוון אחד מהלוחות - תלוי בסימן המטען של הלוח.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המסלול שאלקטרון יעשה בין הלוחות יהיה פרבולי לפי המודל הכי פשוט.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האם יש צורך להזכיר איך מקבלים את הביטוי? מעולה, לא צריך.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כמו ש אתם רואים בתמונה – אנחנו הולכים למדוד ולבדוק את זה.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כמו שרואים בעין – המסלול בוודאות לא לינארי.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זאת מסקנה איכותנית.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אנחנו מעוניינים לקבל מסקנה כמותית.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בעזרת קנהֶ מידה שיש בתמונה (כל ריבוע הוא סנטימטר לסנטימטר), נוכל להפוך את המידע ויזואלי לזוגות מדידות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מעולה. אני באופן ידני סימנתי 7 מדידות וחישבתי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7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בוא נקרא ביחד קוד קצר שכתבתי – הוא קל וקריא.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נעשה יבוא של הספרייה הנדרשת.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נרשום זוגות מדידות שלנו. אני אוהב לעשות ככה.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כאן – נקודה חשובה!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כל מדידה צריכה להיות מלווה בערכת שגיאה שלה.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לפעמים הערכה נוּבעַת מהרבה מדידות ואנחנו מסוגלים לחשב סטיית תקן, ולפעמים יש רק מדידה בדידה ואנחנו עושים עכרת שגיאה משיקולים אחרים.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במקרה הזה אני מעריך שגיאה כחצי מילימטר.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 אתם חושבים על הערכה שלי?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פסימית? אופטימית? אופטימלית? נראה ביחד.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אחרי זה אני מגדיר מודל.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מיד אחרי זה עושה התאמה ומחשב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כמו שאתם רואים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יצא 0.64.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טוב לדעתכם?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אתם זוכרים את המבחן שהצגתי לכם לפני 5 דקות?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נכון, זה טוב, כי פחות מ1.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אבל כבר יש לנו קריטריון כזה המום וקוראים לו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למה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יותר טוב?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2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מי שיודע תְכוּנוֹת של התפלגות חי, הוא יכול לתת מסקנה עמוקה במבוססת.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 זה התפלגות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זאת אחת מההתפלגויות סטטיסטיות ידועות כמו שהתפלגות פואסונית או גאוסיאנית.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בשקף הזה הצגתי אותה לכמה פרמטרים רלוונטיים לדיון שלנו.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ננסה להבין מה נותנת לנו את ההתפלגות הזאת.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קיבלנו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 0.64. מעולה.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בציר אופקי אני אמצא את 0.64 בערך.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זוכר שמספר דרגות חופש היה 6.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הקו הכחול נותן לי הסתברות 70%. אוקי.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בואו נחבר הכול ביחד למסקנה: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מדדתי 7 מדידות עם שגיאת מדידה חצי מילימטר,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הנחתי מודל פרבולי עם פרמטר התאמה אחד,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חישבתי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 שאומר  -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הסתברות שהמודל המתמטי הזה תקף לסט של המדידות היא – 70%. וואו!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זאת תשובה מבוססת.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בלי אפילו לראות איך נתונים יושבים על הקו.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8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בכל זאת נראה התאמה גם בצורה גרפית.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האם טוב לי 70%? איך אפשר לשפר? נכון!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גם מהתפלגות אנחנו רואים שכדאי לנו למדוד יותר זוגות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6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לקחתי 20 מדידות עם שגיאת מדידה חצי מילימטר,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הנחתי מודל פרבולי עם פרמטר התאמה אחד,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חישבתי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 שאומר  -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הסתברות שהמודל המתמטי הזה תָקַף לסט של 20 מדידות היא – 93%.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אני רוצה להדגיש כאן שני היתרונות של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מצומצם: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א') הוא נותן הערכה סטטיסטית לסיכוי התאמה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ב') הוא מתייחס לדיוק של המדידות!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ולא רק מתייחס הוא גם מאוד רגיש להערכת שגיאה.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מיד נותן דוגמה...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658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החלטתי להקטין הערכת שגיאה לחצי.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במקום חצי מילימטר – אניח שהשגיאה היא רבע מילימטר.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לאותו סט הנתונים קיבלתי הסתברות 1%!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המודל כבר לא מסוגל לתאר את הנותנים למרות שוויזואלית עדיין יש רוֹשֶם של התאמה.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04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האם הצלחתי לשכנע אותם ש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דבר טוב יותר מאר בריבוע?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586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נשאר לנו עוד פרק מאוד מעניין של אנליזת נתונים.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אתחיל אותו מתזכורת קצרה על רגרסיה לינארית.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זה כלי קלאסי אמין ומפורסם.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כולכם משתמשים ברגרסיה לינארית להוראה ואני רק רוצה להזכיר את ההנחות בה רגרסיה מוגדרת היטב.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ההנחה הראשונה ששגיאה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משמעותית קטנה (זניחה) משגיאה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שנית - מאוד חשוב שכל נקודה תהיה עמוסה בשגיאה זהה בציר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1FE1-24E3-44D6-A7AB-44791E971AE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9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תזכורת קטנה על ממוצע אריתמטי.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אם יצא כך שמדדנו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מדידות, אנחנו כמעט אוטומטית נוטים לחשב ממוצע אריתמטי וגם כך אנחנו מלמדים את הסטודנטים.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בסדר גמור! רק צריך לזכור שזה תיקף בשתי הנחות: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א') המדידות היו בלתי תלויות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ב') כל מדידה שייכת לאותה ההתפלגות האקראית גאוסיאנית.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כאשר זה נכון, חוץ מזה שאנחנו יכולים לחשב את הממוצע,  ולתאר בעזרתו את המדידה שלנו, אנחנו גם יכולים לחשב סטיית תקן וגם סטיית התקן של הממוצע הזה. מעולה!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אבל מה לעשות אם מדידות לא שייכות לאותה ההתפלגות?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04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מתִגרוּל פייתון של מעבדה 2 אנחנו יודעים שאפשר לחשב רגרסיה על ידי קוד פשוט בעזרת ספריה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linregress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הזנתי תוצאות מדידה לשני וקטורים. אני מגדיר רגרסיה ומחשב שיפוע ונקודת חיתוך עם 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אלה תוצאות החישוב. מצוין.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306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כאשר לפי המודל התאורטי אני צריך לקבּע איבר חופשי כאפס אני בבעיה עם הקוד שכתבתי לפני.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הספריה לא מאפשר לאפס איבר חופשי בכוח.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מציע לכם פתרון.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בבקשה תגידו מה אתם חושבים על זה.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מציע לחשב שיפוע לכל זוג נתונים לכוד.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בהנחה ששגיאה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זניחה אני יכול להגיד ששגיאה יחסית בשיפוע שווה של שגיאה יחסית 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ו...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80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אפשר ליישׂם ממוצע משוקלל שהסברתי לכם קודם! מגניב!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תראו אני מגדיר את פונקציית הממוצע המשוקלל ומחשב את השיפוע והשגיאה שלו.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לרוב המקרים או מודל לא לינאריים או מדידה עקיפה. כמו שידוע לכם אנחנו משתדלים לבחור לינאריזציה מתאימה למודל כדי בכל זאת להשתמש ברגרסיה לינארית – כול כך אנחנו אוהבים אותה.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אראה לכם כמה דוגמאות.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775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במעבדה 4 יש ניסוי יחסית פשוט - בליעת קרינת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על ידי פלטות של עופרת בעוביים שונים.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אנחנו ממקמים פלטה מעופרת בין מקור הקרינה לגלאי וסופרים קריאות של הגלאי.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תאורטית אנחנו מצפים קשר אקספוננציאלי בין קצב הקרינה ועובי של בולע מעופרת.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אנחנו מהנדסים ניסוי כך ששגיאה בכל מדידה תהיה כ3%.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נרצה לעשות לינאריזציה למודל. מצוין!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למה? כי שמרנו על הנחות לרגרסיה לינארית: מדדנו את העוביים בדיוק גבוה שמאפשר להזניח שגיאה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ושגיאות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כמעט זהות.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זאת דוגמה מצוינת איך אפשר לעשות לינאריזציה כדי להשתמש ברגרסיה לינארית בגבולות הגְדַרַתֶיִהַ.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500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עוד דוגמה. עכשיו ממעבדה 2.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אסביר בקצרה.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אנחנו מחבְּרים קבל לוחות למֵחוֹלֵל אות חשמלי מרובע.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מאפשר לטעוֹן ולִפְרוֹק את הקבל העגול שאתם רואים בתמונה.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המודל מתאר את הפקירה הוא אקספוננציאלי.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מעוניין למדוד זמן הפריקה של הקבל ולחלץ ממנו קיבל.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כמו שבמקרה הקודם עשיתי לינאריזציה למודל.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 אני רואה בנתונים?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בזמנים ארוּכּים אני מגלה קִיוּם של ארטִפקט.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אתם רואים מדרגות?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כן, זה קשור לאופן הפעולה של האוסצלוסקופ.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אבל מה שיותר חשוב שהסיגנל המקורי שלנו היה מדוד עם אותו ערך השגיאה לכל נקודה.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אם אנחנו נצייר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ERRORBARS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הם יהיו שונים בסדרי גודל.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מונע מאיתנו להשתמש ברגרסיה לינארית בגדול.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אבל מה לעשות? בכל זאת נשתמש. רק קצת יותר חכם.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אקח רק מדידות מהחתלה עד לבערך אמצע ואעביר רגרסיה.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רואה שקודם כל זה יותר פיזיקאלי ושנית זה יותר מתאים לתוצאות של השיטות האחרות להערכה של קיבול.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בסדר גמור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739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ועוד הדוגמה האחרונה בנושא.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זאת דוגמה ממעבדה 3.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בניסוי של גלי מיקרו סטודנטים מתבקשים לבדוק שחוק מַאלוּס מתקיים.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החוק האמפירי הזה אומר שעוצמת הגל האלקטרו-מגנטי המקוּטַב של המֵשַדֵר לאחר עברה דרך המקטב תהיה פרופורציונלית לריבוע של קוסינוס הזווית של המקטב.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כדי להוכיח את החוק מבקשים לעשות לינארזציה המתאימה לחוק לאמוס ולהראות שהקשר הוא לינארי.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כמו שאתם רואים בגרף אין טעם לעשות רגרסיה לינארית כי לפי העין רואים שאין התאמה.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חוץ מזה אנחנו לא עומדים אפילו קרוב לדרישה ששגיאה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זניחה ביחס לשגיאה בציר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בניסוי הזה – הפוך.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 רציתי לוֹמָר – שלא תמיד אפשר וכדאי לעשות לינארזציה. 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 לעשות??? נכון מאוד! התאמה לא לינארית.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584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יאללה. ניקח דוגמה חמודה של התאמה לפונקציה מחזורית בעלת 4 פרמטרי התאמה.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דרך אגב זה מהניסוי מתנד הרמוני לא מרוסן.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נגדיר פונקציה מחזורית.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אתם איתי?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לפעמים מומלץ גם להגדיר פרמטרי התחלה.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אתם רואים שיצאה התאמה איכותית. מעולה!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18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כאשר יש ריסון אפילו קטן אנחנו צריכים להוסיף גם דעיכה למודל.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אנחנו מגלים שהתאמה לא מתכַּנֶסֶת.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באופן כללי כאשר יש במודל יותר פרמטרים לספרייה הזאת יותר "קשה" להתכנס.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כדי "לעזור" לאלגוריתם להתכנס אנחנו מגדירים גם גבולות השתנות של פרמטרי ההתאמה.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סוג של פיגומים לאלגוריתם.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726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חחח. כן, עכשיו שישה פרמטרים.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 שרציתי להראות לכם בדוגמה החישובית הזאת שכמעט שום דבר יותר לא עוזר לאלגוריתם להתכנס - חוץ מלדעת מראש את הערכים שאנחנו מחפשים.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קצת מצחיק, לא? לא נורא.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עכשיו אני אתן לכם טיפ מאה דולר. תרשמו.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39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פשוט צריך להשתמש בספריות יודעות לחפש המינימום הגלובלי. כתבתי לנוחותכם קוד שמיישם ספרייה בשם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LMFIT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מכירים?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מה שחשוב לציין. אני ממליץ לכם להגדיר שיטה </a:t>
            </a:r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חיִשׁוּל כַפוּל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מי שרוצה לדעת על זה יותר מוזמן לדבר איתי!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9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לדוגמה ניקח מדידה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ששייכת להתפלגות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ומדידה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XB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ששייכת להתפלגות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שתי המדידות קרובות אחת לשנייה בטווח השגיאה.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נרצה למקסם את פונקציית ההסתברות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שהיא מכפלה של הסתברויות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והסתברות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כדי למקסם את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נצטרך לפתור את המשווה הזאת.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הפתרון של המשוואה נותן לנו הגדרה של ממוצע משוקלל וסטית התקן החדשה.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נוח להגדיר אחד חלקי סיגמא בריבוע של מדידת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כ"משקל" של מדידה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וסיגמא בריבוע של מדידת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כ"משקל" של מדידה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153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תודה רבה על ריכוז ושיתוף הפעולה שלכם!</a:t>
            </a:r>
            <a:br>
              <a:rPr lang="he-IL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78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עכשיו אתן לכם דוגמה פשוטה וברורה.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בניסוי של מעבדה 2 "קבל לוחות" אנחנו מודדים קיבול בכמה דרכים.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מציג לכם רק שתי שיטות: השיטה המבוססת פריקה והשיטה הגאומטרית.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בשיטת הפריקה קיבלנו ערך של הקיבול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445-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פיקו-פאראד עם שגיאה 10 פיקו-פאראד.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בשיטה הגאומטרית קיבלנו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430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פיקו-פאראד עם שגיאה של 20 פיקו-פאראד.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שאלת קיטבג: מה יותר נכון לעשות – לחשב ממוצע אריתמטי או משוקלל? נכון!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אני רואה שאתם בפוקוס מלא, זאת אומרת הגיע זמן לקוד קצר נחמד.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רושם קיבול עם שגיאה שלו לכול שיטה בצורה קריאה ומשׂמחת עין.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אחרי זה מחשב משקל של כל מדידה, ממוצע משוקלל וסטיית תקן חדשה.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יצא לי ארבע מאות ארבעים ושניים פיקו-פאראד.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זה קצת לא צפוי, נכון?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גם פחות צפוי ששגיאה למדידה ששקללנו – קָטְנה!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מעניין, נכון? אני ממליץ בחום!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71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עכשיו אני רוצה להזכיר לכם איך להשתמש במבחן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ואולי אצליח לשכנע אותכם להשתמש בו בהוראה.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כמה מכם כבר משתמשים בו בהוראה? מעולה! כל הכבוד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מי שלא כול כך משתמש עדיין – אל דאגו – אספר בצורה קלילה עם דוגמאות.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25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נתחיל מהגדרה מספיק מדויקת למטרות שלנו.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נעשה ניסוי מחשבתי אידאלי, ונקבל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מדידות.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כל מדידה שלנו עמוסה בשגיאה אקראית כלשהי שמפולגת גאוסיאנית עם סטיית תקן.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נניח יש לנו גם מודל מתמטי שיכול לתת ערך צפוי לכל מדידה.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בתנאים האלה נוכל לחשב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לפי הנוסחה (). מעולה.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זה כבר ערך מעניין אבל יותר נוח להשתמש ב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66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הגדרת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 מאוד פשוטה – זה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חלקי מספר דרגות חופש.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קל להגדיר מבחן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על ידי המספר הזה.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באופן גס: אם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 יותר גדול משמעותית מ1 – המדידות שלנו לא תואמות מודל.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או במילים אחרות הסתברות לחפיפה בין מדידות וערך הצפוי קנטה עד זניחה.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כאשר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χ²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מצומצם קטן מאחד כבר יש על מה לדבר.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אני מיד מביא לכם דוגמה פשוטה.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רק חשוב לי להזכיר לכם מה כוונה מאחורי מושג "דרגות חופש"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13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rtl="1"/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נניח מדדתי 10 מדידות או יותר מדויק להגיד 10 זוגות -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.המודל שבחרתי מניח שיש קשר פולינומיאלי בחזקה 2 בין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לבחירתי 3 אופציות התאמה: איבר ריבוע בלבד, איבר ריבועי פלוס אופ-סט, או איבר ריבועי פלוס איבר לינארי פלוס אופ-סט.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במקרה הראשון יהיה 9 דרגות חופש, במקרה השני – שמונה דרגו חופש ו במקרה השלישי – שבע דרגות חופש.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כדי לבדוק שלא נרדמתם כבר עכשיו אני אשאל: מה יותר טוב – יותר דרגות חופש או פחות? מעולה.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מתקדמים הלאה ונבדוק על הדוגמה.</a:t>
            </a:r>
            <a:b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0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89B-F88C-4A23-A448-A0FE37FD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FC98-8C43-44DC-80BE-FF47798F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C800-5DBA-4D36-8EB3-488A3C3F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F1C2-15D3-4F1A-AB14-7ACB2E2BF1FF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C77A-7B4C-4642-94A0-57060944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D2FA-30B6-47AC-9508-1798AD0D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3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D57-C143-44D5-8A08-4878CF92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AEC23-09C3-4C73-B3F7-4F4B227F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0B4C-5806-4781-84EE-F63E56FE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A7C-4E06-4693-9707-413A50AB7371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1BAC-A280-4A9E-B21F-7CFA171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F783-AC9C-4CF0-9079-6273C9E5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2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D91EE-89F5-4AE0-89EB-EC741444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4F777-9BE1-43D6-B0F1-081B8BD9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B25-9614-4D3D-9D50-45841AA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DFBF-5C38-4F70-A9A5-818108123CC1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C704-C25E-4401-97EB-30989FE4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73ED-11B4-441D-A97B-0BE23188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918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3C28-5096-498D-BD3F-21ED3E82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55C-BC43-4F24-B866-8F5400CF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1818-4140-4148-B551-AF54B0C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0E3A-23C5-4A98-B50B-66BDB414ED83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EF5-4A0D-47E1-8E28-192BD335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E85-1E60-4FC6-898E-01794B61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8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00FB-FEC5-468D-8DB6-DF48EE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F39A-961C-44F5-96C0-5A47E2E4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4029-0D5C-4A95-8999-949F6EA4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183D-21AC-47F1-977A-AB8D6109575F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FD8D-E1F5-4883-BA87-1955700A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C614-7FA2-493E-9F0D-5FDD4D3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7879-AB47-4CA2-BB43-5AD8E61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9E65-DC04-49A4-B9B0-1F78D9559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0188-5EA2-4A8B-8BED-62FFBEC3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29A6-22D6-49D7-A594-FE386CAF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CFB6-245A-4001-9523-D8342A22658C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359-B91B-486E-B806-9DDB9F5F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E417-861D-4B31-BFEB-10D9659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89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96E2-CD8E-490F-9D18-FE28F4B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1426-F807-44E1-A32A-58EC6A7B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8A0-7F6F-4E38-9C8B-BC9CC7EE9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E282-31B9-4D03-BA9E-85B1B298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92D1-12A1-47AF-91F2-F07271C9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0CC1C-2206-4C10-B7B8-9176B3F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CB78-5F5D-4277-91BC-5545FF2C2D75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4056D-C24D-4976-962C-27D0B95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6EDDC-3C8E-4698-B08B-31B3B0E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0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F2BF-AEF6-4DA9-8D97-35FF611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0A817-7176-453D-B20F-117B4C0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1-F022-4A4B-AA89-CC460A5CC065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D9E6-E9D7-4195-A7D0-C58E7D53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432C-5205-4CD1-9EAD-BF74BD91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E748B-0B4B-48A3-A1FA-89E818D1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7E1A-64D9-46E7-8595-C249FCB3391E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F6E05-AA44-4B04-8E2E-2142E9B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FDC4-50C1-42D1-99FC-B099B484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94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D1C5-AB2A-462A-ADC1-CD62987D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006-5D06-4711-A4DA-61A09AC8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9BB3-DB5B-41BC-A696-E3B116F8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696EB-851E-413B-8313-9EC99542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3726-5005-4FD0-A3F3-B41C91019DE2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F1B2-5EB2-42F5-BC5D-1F9AD0C8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E3AB-94CA-4F35-B144-D06635B7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0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2A1-048C-49ED-839B-62DDA155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02627-FA07-4D0B-9C87-69CF18DF7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002C1-9945-4ED0-A3D7-4D949C79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3EE5-2BB5-47BC-9694-14B84E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FB3-CFFF-4EA9-8F48-92D88905327B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A99F-5DD2-407A-A6A1-32DC8B01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3C7E7-FF11-4DB0-AA35-A68E8E09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03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A1B4-97DF-4C63-9FF7-5A898FA3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5A0C-9744-41D0-8038-55918440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CE62-85D6-406C-A32C-C96FBC8D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05E9-05B2-4F13-B14D-3460A8ADF6ED}" type="datetime8">
              <a:rPr lang="he-IL" smtClean="0"/>
              <a:t>08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54F7-2A9A-4CF7-8E8D-BA70DE74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453C-62BC-4A49-8802-8650AC65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5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geny-kolonsky/summer_seminar/blob/main/chi2_test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+mn-cs"/>
              </a:rPr>
              <a:t>טיפ# 1: ממוצע משוקלל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34DF-775F-48AC-8E9F-1B5E25BF4631}"/>
              </a:ext>
            </a:extLst>
          </p:cNvPr>
          <p:cNvSpPr txBox="1"/>
          <p:nvPr/>
        </p:nvSpPr>
        <p:spPr>
          <a:xfrm>
            <a:off x="880533" y="6307667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>
                <a:effectLst/>
                <a:latin typeface="system-ui"/>
              </a:rPr>
              <a:t>John R. Taylor. </a:t>
            </a:r>
            <a:r>
              <a:rPr lang="en-US" sz="1400" b="0" i="1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>
                <a:effectLst/>
                <a:latin typeface="system-ui"/>
              </a:rPr>
              <a:t> University Science Books, 1996.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40952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edical device&#10;&#10;AI-generated content may be incorrect.">
            <a:extLst>
              <a:ext uri="{FF2B5EF4-FFF2-40B4-BE49-F238E27FC236}">
                <a16:creationId xmlns:a16="http://schemas.microsoft.com/office/drawing/2014/main" id="{B9B4ECDF-5893-F85E-E357-AD057A58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8368" r="13488" b="29964"/>
          <a:stretch>
            <a:fillRect/>
          </a:stretch>
        </p:blipFill>
        <p:spPr>
          <a:xfrm rot="60000">
            <a:off x="3347448" y="2050187"/>
            <a:ext cx="7848006" cy="4049504"/>
          </a:xfrm>
          <a:prstGeom prst="rect">
            <a:avLst/>
          </a:prstGeom>
          <a:solidFill>
            <a:srgbClr val="FFFF00"/>
          </a:solidFill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794901" y="220174"/>
            <a:ext cx="463460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אלקטרון בשדה חשמלי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76961-C534-4AE8-C2AA-7442164246D3}"/>
              </a:ext>
            </a:extLst>
          </p:cNvPr>
          <p:cNvCxnSpPr>
            <a:cxnSpLocks/>
          </p:cNvCxnSpPr>
          <p:nvPr/>
        </p:nvCxnSpPr>
        <p:spPr>
          <a:xfrm rot="60000" flipH="1">
            <a:off x="3704416" y="4185087"/>
            <a:ext cx="3938495" cy="96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D35A25-8BB9-0078-20F7-E32EB77E4583}"/>
              </a:ext>
            </a:extLst>
          </p:cNvPr>
          <p:cNvCxnSpPr>
            <a:cxnSpLocks/>
          </p:cNvCxnSpPr>
          <p:nvPr/>
        </p:nvCxnSpPr>
        <p:spPr>
          <a:xfrm rot="60000" flipH="1" flipV="1">
            <a:off x="7570362" y="2598599"/>
            <a:ext cx="110649" cy="30588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A6177A-C658-186E-466B-895B67AB4366}"/>
              </a:ext>
            </a:extLst>
          </p:cNvPr>
          <p:cNvSpPr txBox="1"/>
          <p:nvPr/>
        </p:nvSpPr>
        <p:spPr>
          <a:xfrm>
            <a:off x="7625686" y="22013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A1C8B-4C2C-9B4E-8742-E4D5209068AE}"/>
              </a:ext>
            </a:extLst>
          </p:cNvPr>
          <p:cNvSpPr txBox="1"/>
          <p:nvPr/>
        </p:nvSpPr>
        <p:spPr>
          <a:xfrm>
            <a:off x="3764257" y="4172827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A44D3-15C1-4E4E-ED37-78848F721657}"/>
              </a:ext>
            </a:extLst>
          </p:cNvPr>
          <p:cNvSpPr txBox="1"/>
          <p:nvPr/>
        </p:nvSpPr>
        <p:spPr>
          <a:xfrm>
            <a:off x="8198230" y="2765386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Bodoni MT" panose="02070603080606020203" pitchFamily="18" charset="0"/>
              </a:rPr>
              <a:t>מתח האצה</a:t>
            </a:r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A</a:t>
            </a:r>
            <a:endParaRPr lang="ru-RU" i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71CEF-41E1-20D4-E954-43FF3A962561}"/>
              </a:ext>
            </a:extLst>
          </p:cNvPr>
          <p:cNvSpPr txBox="1"/>
          <p:nvPr/>
        </p:nvSpPr>
        <p:spPr>
          <a:xfrm>
            <a:off x="5760502" y="2088274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מתח הסחה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P</a:t>
            </a:r>
            <a:endParaRPr lang="ru-RU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/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כאשר שדה חשמלי אחיד</a:t>
                </a:r>
              </a:p>
              <a:p>
                <a:pPr algn="r" rtl="1"/>
                <a:r>
                  <a:rPr lang="he-IL" dirty="0"/>
                  <a:t>מסלול של אלקטרון מתואר על ידי:</a:t>
                </a:r>
              </a:p>
              <a:p>
                <a:pPr algn="l"/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r" rtl="1"/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blipFill>
                <a:blip r:embed="rId4"/>
                <a:stretch>
                  <a:fillRect l="-2045" t="-1548" r="-20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9D20-3087-127C-C5E1-1ABC488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288783"/>
            <a:ext cx="2743200" cy="365125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10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5248C-24A5-4121-062C-0FA288483BA7}"/>
              </a:ext>
            </a:extLst>
          </p:cNvPr>
          <p:cNvSpPr txBox="1"/>
          <p:nvPr/>
        </p:nvSpPr>
        <p:spPr>
          <a:xfrm>
            <a:off x="4072483" y="4799163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 + + + + + + + +</a:t>
            </a:r>
            <a:endParaRPr lang="ru-RU" sz="44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9BAF-20F2-76D5-FEDB-68953994915F}"/>
              </a:ext>
            </a:extLst>
          </p:cNvPr>
          <p:cNvSpPr txBox="1"/>
          <p:nvPr/>
        </p:nvSpPr>
        <p:spPr>
          <a:xfrm>
            <a:off x="4072483" y="2937026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- - - - - - - - - - - -  </a:t>
            </a:r>
            <a:endParaRPr lang="ru-RU" sz="4400" b="1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58EC5-4B2F-C450-AC25-483DCA075B5D}"/>
                  </a:ext>
                </a:extLst>
              </p:cNvPr>
              <p:cNvSpPr txBox="1"/>
              <p:nvPr/>
            </p:nvSpPr>
            <p:spPr>
              <a:xfrm>
                <a:off x="1245520" y="4126660"/>
                <a:ext cx="225049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+mj-cs"/>
                      </a:rPr>
                      <m:t>𝑑</m:t>
                    </m:r>
                  </m:oMath>
                </a14:m>
                <a:r>
                  <a:rPr lang="en-US" dirty="0"/>
                  <a:t> – </a:t>
                </a:r>
                <a:r>
                  <a:rPr lang="he-IL" dirty="0"/>
                  <a:t>מרחק בין לוחות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58EC5-4B2F-C450-AC25-483DCA07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20" y="4126660"/>
                <a:ext cx="2250492" cy="369332"/>
              </a:xfrm>
              <a:prstGeom prst="rect">
                <a:avLst/>
              </a:prstGeom>
              <a:blipFill>
                <a:blip r:embed="rId5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DBD5-4AE4-55EA-E3DD-47BDA5A7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33139-F0F8-E49A-9B90-36957BBC68BA}"/>
              </a:ext>
            </a:extLst>
          </p:cNvPr>
          <p:cNvSpPr txBox="1"/>
          <p:nvPr/>
        </p:nvSpPr>
        <p:spPr>
          <a:xfrm>
            <a:off x="4031172" y="364120"/>
            <a:ext cx="3892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מסלול של אלקטרון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BBD0-2F70-497E-DC9D-88B519F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11</a:t>
            </a:fld>
            <a:endParaRPr lang="he-IL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4A71F-0A9F-1257-66E6-7A9F5521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9" y="1072006"/>
            <a:ext cx="8953661" cy="5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5202967" y="287460"/>
            <a:ext cx="17860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קוד קצר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F511A-7051-A4E0-CCB9-F8695D8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0510" y="6356350"/>
            <a:ext cx="427299" cy="324793"/>
          </a:xfrm>
        </p:spPr>
        <p:txBody>
          <a:bodyPr/>
          <a:lstStyle/>
          <a:p>
            <a:fld id="{B38FFFFC-B5A8-4387-821D-197FC501B04E}" type="slidenum">
              <a:rPr lang="he-IL" smtClean="0"/>
              <a:t>12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3E6F1-C98C-0E7A-87C5-3273C26D6A8F}"/>
              </a:ext>
            </a:extLst>
          </p:cNvPr>
          <p:cNvSpPr txBox="1"/>
          <p:nvPr/>
        </p:nvSpPr>
        <p:spPr>
          <a:xfrm>
            <a:off x="254598" y="6505160"/>
            <a:ext cx="620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https://github.com/evgeny-kolonsky/summer_seminar/blob/main/chi2_test.ipynb</a:t>
            </a:r>
            <a:endParaRPr lang="ru-RU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CEFEA-1128-4406-983A-D2135970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19" y="990512"/>
            <a:ext cx="6203815" cy="55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F7AC-439F-0DDC-5DD8-DDA288D2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253" y="6524183"/>
            <a:ext cx="496747" cy="333817"/>
          </a:xfrm>
        </p:spPr>
        <p:txBody>
          <a:bodyPr/>
          <a:lstStyle/>
          <a:p>
            <a:fld id="{B38FFFFC-B5A8-4387-821D-197FC501B04E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309B5-9240-43DE-6EB3-F7A521DDED18}"/>
              </a:ext>
            </a:extLst>
          </p:cNvPr>
          <p:cNvSpPr txBox="1"/>
          <p:nvPr/>
        </p:nvSpPr>
        <p:spPr>
          <a:xfrm>
            <a:off x="4248535" y="195333"/>
            <a:ext cx="406393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התפלגות חי בריבוע</a:t>
            </a:r>
            <a:endParaRPr lang="he-IL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0C64-0A34-2AAC-CFB9-0421C3B42987}"/>
              </a:ext>
            </a:extLst>
          </p:cNvPr>
          <p:cNvSpPr/>
          <p:nvPr/>
        </p:nvSpPr>
        <p:spPr>
          <a:xfrm>
            <a:off x="613833" y="1502833"/>
            <a:ext cx="857250" cy="227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B07BC-8FF4-C383-64C7-73CD9764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7" y="983974"/>
            <a:ext cx="10638185" cy="56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14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142609" y="333536"/>
            <a:ext cx="591700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r" rtl="1"/>
            <a:r>
              <a:rPr lang="he-IL" sz="4000" dirty="0">
                <a:cs typeface="Arial"/>
              </a:rPr>
              <a:t>מידת התאמה בצורה של גרף</a:t>
            </a:r>
            <a:endParaRPr lang="he-IL" sz="4000" dirty="0">
              <a:ea typeface="Calibri"/>
              <a:cs typeface="Arial"/>
            </a:endParaRPr>
          </a:p>
        </p:txBody>
      </p:sp>
      <p:pic>
        <p:nvPicPr>
          <p:cNvPr id="4" name="Picture 3" descr="A graph of a graph with a green line&#10;&#10;AI-generated content may be incorrect.">
            <a:extLst>
              <a:ext uri="{FF2B5EF4-FFF2-40B4-BE49-F238E27FC236}">
                <a16:creationId xmlns:a16="http://schemas.microsoft.com/office/drawing/2014/main" id="{9B255D7C-BAB0-4970-12CE-F09CB8C2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00" y="1044850"/>
            <a:ext cx="7559951" cy="573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0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15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381154" y="362844"/>
            <a:ext cx="58785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לקחנו יותר מדידות מהתמונה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CE54B3-E5FA-0515-A194-FD52B96F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4" y="1070730"/>
            <a:ext cx="7606370" cy="57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9954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67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84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FF3E-F656-0826-A021-97EB4BED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2385E-F436-FA9E-7310-DEB94065CAF3}"/>
              </a:ext>
            </a:extLst>
          </p:cNvPr>
          <p:cNvSpPr txBox="1"/>
          <p:nvPr/>
        </p:nvSpPr>
        <p:spPr>
          <a:xfrm>
            <a:off x="2932313" y="362844"/>
            <a:ext cx="63273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נניח שמדדנו עם דיוק יותר גבוה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7DB4-EAB5-26DE-FEBB-BE1A20D2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489" y="6425799"/>
            <a:ext cx="554620" cy="287518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16</a:t>
            </a:fld>
            <a:endParaRPr lang="he-IL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65DF8B-FA8A-65F1-F958-591F382B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0" y="1105383"/>
            <a:ext cx="7490628" cy="5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CCF86-677B-90EC-2C8C-6E57CB8B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738" y="6356350"/>
            <a:ext cx="371061" cy="312807"/>
          </a:xfrm>
        </p:spPr>
        <p:txBody>
          <a:bodyPr/>
          <a:lstStyle/>
          <a:p>
            <a:fld id="{B38FFFFC-B5A8-4387-821D-197FC501B04E}" type="slidenum">
              <a:rPr lang="he-IL" smtClean="0"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/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e-I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he-I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in a red shirt punching another person&#10;&#10;AI-generated content may be incorrect.">
            <a:extLst>
              <a:ext uri="{FF2B5EF4-FFF2-40B4-BE49-F238E27FC236}">
                <a16:creationId xmlns:a16="http://schemas.microsoft.com/office/drawing/2014/main" id="{54C0D290-4282-F2A1-4E8D-94CE1F0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03" y="1373521"/>
            <a:ext cx="3338793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8891"/>
            <a:ext cx="9144000" cy="1941850"/>
          </a:xfrm>
        </p:spPr>
        <p:txBody>
          <a:bodyPr>
            <a:normAutofit/>
          </a:bodyPr>
          <a:lstStyle/>
          <a:p>
            <a:r>
              <a:rPr lang="he-IL" dirty="0">
                <a:cs typeface="+mn-cs"/>
              </a:rPr>
              <a:t>טיפ# 3:</a:t>
            </a:r>
            <a:br>
              <a:rPr lang="en-US" dirty="0">
                <a:cs typeface="+mn-cs"/>
              </a:rPr>
            </a:br>
            <a:r>
              <a:rPr lang="he-IL" dirty="0">
                <a:cs typeface="+mn-cs"/>
              </a:rPr>
              <a:t> רגרסיה לינארית: גילוי נאות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334B0-9B20-4483-80F0-BF1F6A13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370" y="6356351"/>
            <a:ext cx="392430" cy="353060"/>
          </a:xfrm>
        </p:spPr>
        <p:txBody>
          <a:bodyPr/>
          <a:lstStyle/>
          <a:p>
            <a:fld id="{A263F1A8-BC7B-4008-A955-96F8F4A3B8C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368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C081-11A5-C286-448C-EB6B1254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הנחות של רגרסיה</a:t>
            </a:r>
            <a:r>
              <a:rPr lang="en-US" sz="4000" dirty="0">
                <a:latin typeface="Arial (Body)"/>
                <a:cs typeface="+mn-cs"/>
              </a:rPr>
              <a:t>  </a:t>
            </a:r>
            <a:endParaRPr lang="he-IL" sz="4000" dirty="0">
              <a:latin typeface="Arial (Body)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571F-D6F8-0255-5B7E-EA00534D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9531" y="6366078"/>
            <a:ext cx="370380" cy="329997"/>
          </a:xfrm>
        </p:spPr>
        <p:txBody>
          <a:bodyPr/>
          <a:lstStyle/>
          <a:p>
            <a:fld id="{A263F1A8-BC7B-4008-A955-96F8F4A3B8CB}" type="slidenum">
              <a:rPr lang="he-IL" smtClean="0"/>
              <a:t>19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/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>
            <a:extLst>
              <a:ext uri="{FF2B5EF4-FFF2-40B4-BE49-F238E27FC236}">
                <a16:creationId xmlns:a16="http://schemas.microsoft.com/office/drawing/2014/main" id="{7811A833-83F4-BDE3-A082-6694ADC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1722145"/>
            <a:ext cx="6244991" cy="47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/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6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991096" y="339917"/>
            <a:ext cx="42098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ממוצע של </a:t>
            </a:r>
            <a:r>
              <a:rPr lang="en-US" sz="4000"/>
              <a:t>N</a:t>
            </a:r>
            <a:r>
              <a:rPr lang="he-IL" sz="4000"/>
              <a:t> מדידות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blipFill>
                <a:blip r:embed="rId3"/>
                <a:stretch>
                  <a:fillRect l="-1762" r="-441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5196550" y="1355169"/>
            <a:ext cx="114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/>
              <a:t>מדידות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/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/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40639F-F71A-3846-3459-45DC507F7AE6}"/>
              </a:ext>
            </a:extLst>
          </p:cNvPr>
          <p:cNvSpPr txBox="1"/>
          <p:nvPr/>
        </p:nvSpPr>
        <p:spPr>
          <a:xfrm>
            <a:off x="2790306" y="3145579"/>
            <a:ext cx="545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אבל! רק אם:</a:t>
            </a:r>
          </a:p>
          <a:p>
            <a:pPr marL="342900" indent="-342900" algn="r" rtl="1">
              <a:buAutoNum type="arabicParenR"/>
            </a:pPr>
            <a:r>
              <a:rPr lang="he-IL"/>
              <a:t>מדידות בלתי תלויות</a:t>
            </a:r>
          </a:p>
          <a:p>
            <a:pPr marL="342900" indent="-342900" algn="r" rtl="1">
              <a:buAutoNum type="arabicParenR"/>
            </a:pPr>
            <a:r>
              <a:rPr lang="he-IL"/>
              <a:t>כל המדידה שייכת לאותה ההתפלגות (נורמלית)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3D297E-F8C6-7FC1-09C0-816F9F0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900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07D83-62DD-2C9B-7DF1-5F162813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6" y="6356350"/>
            <a:ext cx="428624" cy="339725"/>
          </a:xfrm>
        </p:spPr>
        <p:txBody>
          <a:bodyPr/>
          <a:lstStyle/>
          <a:p>
            <a:fld id="{A263F1A8-BC7B-4008-A955-96F8F4A3B8CB}" type="slidenum">
              <a:rPr lang="he-IL" smtClean="0"/>
              <a:t>20</a:t>
            </a:fld>
            <a:endParaRPr lang="he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BD6627-0A39-9CC7-AE00-C39C363F1B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46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יישום רגרסיה </a:t>
            </a:r>
            <a:r>
              <a:rPr lang="he-IL" sz="4000" dirty="0" err="1">
                <a:latin typeface="Arial (Body)"/>
                <a:cs typeface="+mn-cs"/>
              </a:rPr>
              <a:t>בפייתון</a:t>
            </a:r>
            <a:endParaRPr lang="he-IL" sz="4000" dirty="0">
              <a:latin typeface="Arial (Body)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39AC-4291-7890-EFED-6737A7F0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57" y="1375641"/>
            <a:ext cx="691611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89C8-43E2-B128-EFF6-5F506272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איך לעשות רגרסיה לפונקציה ללא איבר חופשי?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6A99-F816-5B21-6D2E-EEA1CABE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315711"/>
            <a:ext cx="434340" cy="313690"/>
          </a:xfrm>
        </p:spPr>
        <p:txBody>
          <a:bodyPr/>
          <a:lstStyle/>
          <a:p>
            <a:fld id="{A263F1A8-BC7B-4008-A955-96F8F4A3B8CB}" type="slidenum">
              <a:rPr lang="he-IL" smtClean="0"/>
              <a:t>21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/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/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>
            <a:extLst>
              <a:ext uri="{FF2B5EF4-FFF2-40B4-BE49-F238E27FC236}">
                <a16:creationId xmlns:a16="http://schemas.microsoft.com/office/drawing/2014/main" id="{6B637B05-4B56-AC79-096C-4465620C3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35" y="1945662"/>
            <a:ext cx="55245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98-FF90-B83B-DAEF-92E62525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יישום ממוצע משוקלל בחישוב של שיפוע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AF4A-124F-9603-2665-1AA8CE9B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5660" y="6356350"/>
            <a:ext cx="358140" cy="421640"/>
          </a:xfrm>
        </p:spPr>
        <p:txBody>
          <a:bodyPr/>
          <a:lstStyle/>
          <a:p>
            <a:fld id="{A263F1A8-BC7B-4008-A955-96F8F4A3B8CB}" type="slidenum">
              <a:rPr lang="he-IL" smtClean="0"/>
              <a:t>22</a:t>
            </a:fld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35036-01B7-90A9-5F2E-ED66F943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45" y="1822937"/>
            <a:ext cx="630643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2A4B827-BAFF-4C55-B28F-EEED25B1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85631"/>
            <a:ext cx="11557000" cy="42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dge Tick1 outline">
            <a:extLst>
              <a:ext uri="{FF2B5EF4-FFF2-40B4-BE49-F238E27FC236}">
                <a16:creationId xmlns:a16="http://schemas.microsoft.com/office/drawing/2014/main" id="{8D213357-C8D8-74DE-03DD-25F472D55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8592" y="2724809"/>
            <a:ext cx="825208" cy="8252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B6D03-5FE6-DDDC-73D6-1AA1ABFA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155" y="6382074"/>
            <a:ext cx="434665" cy="369332"/>
          </a:xfrm>
        </p:spPr>
        <p:txBody>
          <a:bodyPr/>
          <a:lstStyle/>
          <a:p>
            <a:fld id="{A263F1A8-BC7B-4008-A955-96F8F4A3B8CB}" type="slidenum">
              <a:rPr lang="he-IL" smtClean="0"/>
              <a:t>23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833A0-600D-C297-1E2D-539DE7923727}"/>
              </a:ext>
            </a:extLst>
          </p:cNvPr>
          <p:cNvSpPr txBox="1">
            <a:spLocks/>
          </p:cNvSpPr>
          <p:nvPr/>
        </p:nvSpPr>
        <p:spPr>
          <a:xfrm>
            <a:off x="1183888" y="64390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בליעת קרינת </a:t>
            </a:r>
            <a:r>
              <a:rPr lang="el-GR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γ</a:t>
            </a:r>
            <a:r>
              <a:rPr lang="he-IL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בעופרת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74E4D-89AE-D734-F5C1-1431BCCFBB17}"/>
              </a:ext>
            </a:extLst>
          </p:cNvPr>
          <p:cNvSpPr txBox="1"/>
          <p:nvPr/>
        </p:nvSpPr>
        <p:spPr>
          <a:xfrm>
            <a:off x="2087245" y="6221889"/>
            <a:ext cx="2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בכל מדידה שגיאה 3%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/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br>
                  <a:rPr lang="en-US" sz="2000" b="0" dirty="0"/>
                </a:br>
                <a:endParaRPr lang="en-US" sz="2000" dirty="0"/>
              </a:p>
              <a:p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blipFill>
                <a:blip r:embed="rId6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8E42-6B43-ACDF-9F06-EDEEC4F4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B702A3-27C5-EBBC-7690-09A0B459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80" y="1562308"/>
            <a:ext cx="6313522" cy="47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7829-2269-2EFA-0311-DEEECC8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513" y="6351045"/>
            <a:ext cx="361950" cy="349250"/>
          </a:xfrm>
        </p:spPr>
        <p:txBody>
          <a:bodyPr/>
          <a:lstStyle/>
          <a:p>
            <a:fld id="{A263F1A8-BC7B-4008-A955-96F8F4A3B8CB}" type="slidenum">
              <a:rPr lang="he-IL" smtClean="0"/>
              <a:t>24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8ACAF9-777E-ECB6-AE64-3961A3CB94DC}"/>
              </a:ext>
            </a:extLst>
          </p:cNvPr>
          <p:cNvSpPr txBox="1">
            <a:spLocks/>
          </p:cNvSpPr>
          <p:nvPr/>
        </p:nvSpPr>
        <p:spPr>
          <a:xfrm>
            <a:off x="1183888" y="643907"/>
            <a:ext cx="10515600" cy="6819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פריקה של קבל</a:t>
            </a:r>
            <a:r>
              <a:rPr lang="en-US" sz="4000" dirty="0">
                <a:latin typeface="Arial (Body)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לוחות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/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0E4848-1C95-2423-36D1-668E44CD9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98" y="1531602"/>
            <a:ext cx="5100170" cy="4044345"/>
          </a:xfrm>
          <a:prstGeom prst="rect">
            <a:avLst/>
          </a:prstGeom>
        </p:spPr>
      </p:pic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043C3487-F22D-9E0C-AC98-1880D714C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823" y="3016396"/>
            <a:ext cx="825208" cy="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80ECA5-DC65-4791-80C8-712CC3D0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652336"/>
            <a:ext cx="55054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</p:spPr>
            <p:txBody>
              <a:bodyPr>
                <a:normAutofit fontScale="90000"/>
              </a:bodyPr>
              <a:lstStyle/>
              <a:p>
                <a:pPr algn="ctr" rtl="1"/>
                <a:r>
                  <a:rPr lang="he-IL" dirty="0">
                    <a:cs typeface="+mn-cs"/>
                  </a:rPr>
                  <a:t>קיטוב של גלי מיקרו</a:t>
                </a:r>
                <a:br>
                  <a:rPr lang="en-US" dirty="0">
                    <a:cs typeface="+mn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br>
                  <a:rPr lang="he-IL" dirty="0">
                    <a:cs typeface="Arial"/>
                  </a:rPr>
                </a:br>
                <a:r>
                  <a:rPr lang="en-US" dirty="0">
                    <a:cs typeface="+mn-cs"/>
                  </a:rPr>
                  <a:t> </a:t>
                </a:r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  <a:blipFill>
                <a:blip r:embed="rId4"/>
                <a:stretch>
                  <a:fillRect t="-160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1D86-1D53-1309-DC3B-74EA841F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5" y="6333330"/>
            <a:ext cx="419273" cy="334169"/>
          </a:xfrm>
        </p:spPr>
        <p:txBody>
          <a:bodyPr/>
          <a:lstStyle/>
          <a:p>
            <a:fld id="{A263F1A8-BC7B-4008-A955-96F8F4A3B8CB}" type="slidenum">
              <a:rPr lang="he-IL" smtClean="0"/>
              <a:t>25</a:t>
            </a:fld>
            <a:endParaRPr lang="he-IL" dirty="0"/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0BD28031-7F88-0B7A-8FBA-6915EAF4C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2920" y="5920727"/>
            <a:ext cx="825208" cy="82520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8FE7E8-9CCF-25B8-9AB3-9A6F02622947}"/>
              </a:ext>
            </a:extLst>
          </p:cNvPr>
          <p:cNvCxnSpPr>
            <a:cxnSpLocks/>
          </p:cNvCxnSpPr>
          <p:nvPr/>
        </p:nvCxnSpPr>
        <p:spPr>
          <a:xfrm flipV="1">
            <a:off x="1084273" y="1752600"/>
            <a:ext cx="4681527" cy="345306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3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4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blipFill>
                <a:blip r:embed="rId3"/>
                <a:stretch>
                  <a:fillRect l="-2519" t="-566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3605-369B-4180-9047-0DAFC53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26</a:t>
            </a:fld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7028B-C72B-00F1-7915-A7F2FC8C7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573593"/>
            <a:ext cx="5296359" cy="274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265EE-867A-D481-86D5-1C3CEA67B793}"/>
              </a:ext>
            </a:extLst>
          </p:cNvPr>
          <p:cNvSpPr txBox="1"/>
          <p:nvPr/>
        </p:nvSpPr>
        <p:spPr>
          <a:xfrm>
            <a:off x="6571872" y="597705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לפעמים לכדאי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CE983-6273-420D-AE6A-83FC3C22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31" y="2573593"/>
            <a:ext cx="5867308" cy="30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8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504B-8390-6035-2B70-45E47497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5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/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𝜏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blipFill>
                <a:blip r:embed="rId3"/>
                <a:stretch>
                  <a:fillRect l="-2519" t="-559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338B-D2DC-511B-3422-BE118389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27</a:t>
            </a:fld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3112E-D77F-9CA4-0693-3EAC1A852607}"/>
              </a:ext>
            </a:extLst>
          </p:cNvPr>
          <p:cNvSpPr txBox="1"/>
          <p:nvPr/>
        </p:nvSpPr>
        <p:spPr>
          <a:xfrm>
            <a:off x="4999326" y="5977054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 צריך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 והגבלות למרחב פרמטרים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7103D-4254-416D-AED5-02BF2C4A6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97" y="2573591"/>
            <a:ext cx="5763903" cy="275818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2FA140-7B56-4852-BA5F-7C13C369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22" y="2563428"/>
            <a:ext cx="5692977" cy="29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880A4-A79B-7141-06BA-2EA2019A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5710" y="6333491"/>
            <a:ext cx="449580" cy="307340"/>
          </a:xfrm>
        </p:spPr>
        <p:txBody>
          <a:bodyPr/>
          <a:lstStyle/>
          <a:p>
            <a:fld id="{A263F1A8-BC7B-4008-A955-96F8F4A3B8CB}" type="slidenum">
              <a:rPr lang="he-IL" smtClean="0"/>
              <a:t>28</a:t>
            </a:fld>
            <a:endParaRPr lang="he-I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7795A5-AB8A-FDC5-9CA3-72A8ABF0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3" y="2143332"/>
            <a:ext cx="10415424" cy="38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/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 rtl="1"/>
                <a:r>
                  <a:rPr lang="he-IL" sz="4000" dirty="0">
                    <a:cs typeface="Arial"/>
                  </a:rPr>
                  <a:t>התאמה לא-לינארית</a:t>
                </a:r>
                <a:r>
                  <a:rPr lang="en-US" sz="4000" dirty="0">
                    <a:cs typeface="Arial"/>
                  </a:rPr>
                  <a:t> </a:t>
                </a:r>
                <a:r>
                  <a:rPr lang="he-IL" sz="4000" dirty="0">
                    <a:cs typeface="Arial"/>
                  </a:rPr>
                  <a:t>עם 6 פרמטרים</a:t>
                </a:r>
                <a:endParaRPr lang="en-US" sz="4000" dirty="0">
                  <a:cs typeface="Arial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cs typeface="Arial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he-IL" sz="3200" dirty="0">
                  <a:cs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blipFill>
                <a:blip r:embed="rId5"/>
                <a:stretch>
                  <a:fillRect l="-1577" t="-10204" r="-16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48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B969A-5E1F-2A5A-DF0E-5155C821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7080" y="6356350"/>
            <a:ext cx="426720" cy="398780"/>
          </a:xfrm>
        </p:spPr>
        <p:txBody>
          <a:bodyPr/>
          <a:lstStyle/>
          <a:p>
            <a:fld id="{A263F1A8-BC7B-4008-A955-96F8F4A3B8CB}" type="slidenum">
              <a:rPr lang="he-IL" smtClean="0"/>
              <a:t>29</a:t>
            </a:fld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58DB5-3CB6-754A-3138-6C9BC4FCFD08}"/>
              </a:ext>
            </a:extLst>
          </p:cNvPr>
          <p:cNvSpPr txBox="1"/>
          <p:nvPr/>
        </p:nvSpPr>
        <p:spPr>
          <a:xfrm>
            <a:off x="1238778" y="305382"/>
            <a:ext cx="8868646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 rtl="1"/>
            <a:r>
              <a:rPr lang="he-IL" sz="4000" dirty="0">
                <a:cs typeface="Arial"/>
              </a:rPr>
              <a:t>ספריה שיודעת לעשות </a:t>
            </a:r>
            <a:r>
              <a:rPr lang="en-US" sz="4000" dirty="0">
                <a:cs typeface="Arial"/>
              </a:rPr>
              <a:t>Global optimization </a:t>
            </a:r>
            <a:endParaRPr lang="he-IL" sz="40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7985C-9010-4538-8A7A-D9F4770B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6" y="925488"/>
            <a:ext cx="8107317" cy="58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4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881071" y="195333"/>
            <a:ext cx="313258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משוקלל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blipFill>
                <a:blip r:embed="rId3"/>
                <a:stretch>
                  <a:fillRect l="-100000" r="-354545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6536453" y="1349655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A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5ABD-09E6-4A1F-8AD4-F2A55CD11A95}"/>
              </a:ext>
            </a:extLst>
          </p:cNvPr>
          <p:cNvSpPr txBox="1"/>
          <p:nvPr/>
        </p:nvSpPr>
        <p:spPr>
          <a:xfrm>
            <a:off x="4515063" y="2530013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/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blipFill>
                <a:blip r:embed="rId4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540E98-A970-4956-AE3C-1D39892054BE}"/>
              </a:ext>
            </a:extLst>
          </p:cNvPr>
          <p:cNvSpPr txBox="1"/>
          <p:nvPr/>
        </p:nvSpPr>
        <p:spPr>
          <a:xfrm>
            <a:off x="2461642" y="3002804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/>
              <a:t>צריך למקסם את הפונקציה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/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blipFill>
                <a:blip r:embed="rId5"/>
                <a:stretch>
                  <a:fillRect l="-3256" b="-17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blipFill>
                <a:blip r:embed="rId6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/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/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/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2E609A-5B23-74C0-C7B9-B1525CB7DBBC}"/>
              </a:ext>
            </a:extLst>
          </p:cNvPr>
          <p:cNvSpPr txBox="1"/>
          <p:nvPr/>
        </p:nvSpPr>
        <p:spPr>
          <a:xfrm>
            <a:off x="2958909" y="1384126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B</a:t>
            </a:r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CCF6-BA02-5E13-CB9B-864C975276A5}"/>
              </a:ext>
            </a:extLst>
          </p:cNvPr>
          <p:cNvSpPr txBox="1"/>
          <p:nvPr/>
        </p:nvSpPr>
        <p:spPr>
          <a:xfrm>
            <a:off x="3761008" y="2079198"/>
            <a:ext cx="511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/>
              <a:t>לדוגמה: שתי מדידות קרובות בטווח השגיאה שלהן</a:t>
            </a:r>
            <a:endParaRPr lang="he-IL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B2E327A-8F4B-29BE-0023-F1AF19B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29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E2F6A-05F0-81EF-05A9-65BFAA51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F1A8-BC7B-4008-A955-96F8F4A3B8CB}" type="slidenum">
              <a:rPr lang="he-IL" smtClean="0"/>
              <a:t>30</a:t>
            </a:fld>
            <a:endParaRPr lang="he-IL"/>
          </a:p>
        </p:txBody>
      </p:sp>
      <p:pic>
        <p:nvPicPr>
          <p:cNvPr id="4" name="Picture 3" descr="A cat looking at the camera&#10;&#10;AI-generated content may be incorrect.">
            <a:extLst>
              <a:ext uri="{FF2B5EF4-FFF2-40B4-BE49-F238E27FC236}">
                <a16:creationId xmlns:a16="http://schemas.microsoft.com/office/drawing/2014/main" id="{2E7FE44C-0E03-A0E4-B005-16C786D40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>
            <a:fillRect/>
          </a:stretch>
        </p:blipFill>
        <p:spPr>
          <a:xfrm>
            <a:off x="4483891" y="569160"/>
            <a:ext cx="3577144" cy="5735053"/>
          </a:xfrm>
          <a:prstGeom prst="rect">
            <a:avLst/>
          </a:prstGeom>
        </p:spPr>
      </p:pic>
      <p:sp>
        <p:nvSpPr>
          <p:cNvPr id="5" name="Heart 4">
            <a:extLst>
              <a:ext uri="{FF2B5EF4-FFF2-40B4-BE49-F238E27FC236}">
                <a16:creationId xmlns:a16="http://schemas.microsoft.com/office/drawing/2014/main" id="{A19BD3E9-DC94-476E-315C-FEEBE3797417}"/>
              </a:ext>
            </a:extLst>
          </p:cNvPr>
          <p:cNvSpPr/>
          <p:nvPr/>
        </p:nvSpPr>
        <p:spPr>
          <a:xfrm>
            <a:off x="9272337" y="2855495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F77CEB9-7BA7-8A5C-B42D-C9A7B6455E21}"/>
              </a:ext>
            </a:extLst>
          </p:cNvPr>
          <p:cNvSpPr/>
          <p:nvPr/>
        </p:nvSpPr>
        <p:spPr>
          <a:xfrm>
            <a:off x="1588168" y="2855494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1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445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b="0" i="0"/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b="0" i="1">
                            <a:latin typeface="Cambria Math" panose="02040503050406030204" pitchFamily="18" charset="0"/>
                          </a:endParaRPr>
                        </a:p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" t="-64844" r="-100331" b="-15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21" t="-64844" r="-442" b="-15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" t="-109326" r="-100331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21" t="-109326" r="-44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4438" y="396491"/>
            <a:ext cx="2252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קבל לוחות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0DD82-1CD7-4478-A768-62099BA8E4CF}"/>
              </a:ext>
            </a:extLst>
          </p:cNvPr>
          <p:cNvSpPr txBox="1"/>
          <p:nvPr/>
        </p:nvSpPr>
        <p:spPr>
          <a:xfrm>
            <a:off x="3475175" y="4186985"/>
            <a:ext cx="537679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או ממוצע משוקלל?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D7150-E97D-AC7B-AD1A-BF37E18D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9988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602642" y="499369"/>
            <a:ext cx="298671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קוד קצר נחמד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D5D4-3CA1-4C16-BF86-B0CBFFDE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940" b="4600"/>
          <a:stretch>
            <a:fillRect/>
          </a:stretch>
        </p:blipFill>
        <p:spPr>
          <a:xfrm>
            <a:off x="903535" y="1280302"/>
            <a:ext cx="10207287" cy="5147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F0EA-FC9B-18D8-86FF-E376B7F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0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 rtl="1"/>
                <a:r>
                  <a:rPr lang="he-IL" dirty="0">
                    <a:cs typeface="+mn-cs"/>
                  </a:rPr>
                  <a:t>טיפ# 2: מבחן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AB77D-846A-AFAA-0BC1-A2CAB699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93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8016" y="195333"/>
            <a:ext cx="2644955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</a:t>
            </a:r>
          </a:p>
          <a:p>
            <a:pPr algn="ctr"/>
            <a:r>
              <a:rPr lang="en-US" sz="4000"/>
              <a:t>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/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מדידה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ערך צפוי במודל</m:t>
                                      </m:r>
                                    </m:num>
                                    <m:den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תקן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סטיית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F2AB-D52F-4EAA-9CC3-C2073DD8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381000" cy="307778"/>
          </a:xfrm>
        </p:spPr>
        <p:txBody>
          <a:bodyPr/>
          <a:lstStyle/>
          <a:p>
            <a:fld id="{B38FFFFC-B5A8-4387-821D-197FC501B04E}" type="slidenum">
              <a:rPr lang="he-IL" smtClean="0"/>
              <a:t>7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73CA-2439-404B-8314-3928623AEB18}"/>
              </a:ext>
            </a:extLst>
          </p:cNvPr>
          <p:cNvSpPr txBox="1"/>
          <p:nvPr/>
        </p:nvSpPr>
        <p:spPr>
          <a:xfrm>
            <a:off x="838200" y="6356351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 dirty="0">
                <a:effectLst/>
                <a:latin typeface="system-ui"/>
              </a:rPr>
              <a:t>John R. Taylor. </a:t>
            </a:r>
            <a:r>
              <a:rPr lang="en-US" sz="1400" b="0" i="1" dirty="0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 dirty="0">
                <a:effectLst/>
                <a:latin typeface="system-ui"/>
              </a:rPr>
              <a:t> University Science Books, 1996.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504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085B-564A-3E35-8D0C-D10726F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/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he-IL" sz="3200" dirty="0"/>
                            <m:t>מספר דרגות חופש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53437A-F34C-B6B1-ED74-015126318A4C}"/>
              </a:ext>
            </a:extLst>
          </p:cNvPr>
          <p:cNvSpPr txBox="1"/>
          <p:nvPr/>
        </p:nvSpPr>
        <p:spPr>
          <a:xfrm>
            <a:off x="4175689" y="136525"/>
            <a:ext cx="4506618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 מצומצם</a:t>
            </a:r>
          </a:p>
          <a:p>
            <a:pPr algn="ctr"/>
            <a:r>
              <a:rPr lang="en-US" sz="4000"/>
              <a:t>Reduced 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/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Cross outline">
            <a:extLst>
              <a:ext uri="{FF2B5EF4-FFF2-40B4-BE49-F238E27FC236}">
                <a16:creationId xmlns:a16="http://schemas.microsoft.com/office/drawing/2014/main" id="{D376CCB7-BADA-134D-F049-62295EE2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5799" y="3988968"/>
            <a:ext cx="825208" cy="825208"/>
          </a:xfrm>
          <a:prstGeom prst="rect">
            <a:avLst/>
          </a:prstGeom>
        </p:spPr>
      </p:pic>
      <p:pic>
        <p:nvPicPr>
          <p:cNvPr id="3" name="Graphic 4" descr="Badge Tick1 outline">
            <a:extLst>
              <a:ext uri="{FF2B5EF4-FFF2-40B4-BE49-F238E27FC236}">
                <a16:creationId xmlns:a16="http://schemas.microsoft.com/office/drawing/2014/main" id="{24FBB92C-F7CB-856A-DEDF-0971BCCF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799" y="5057958"/>
            <a:ext cx="825208" cy="825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/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AA1-F03C-2022-240A-B30556D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64633-EBBE-64C1-38D9-1DEC60B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671" y="6343733"/>
            <a:ext cx="397933" cy="365125"/>
          </a:xfrm>
        </p:spPr>
        <p:txBody>
          <a:bodyPr/>
          <a:lstStyle/>
          <a:p>
            <a:fld id="{B38FFFFC-B5A8-4387-821D-197FC501B04E}" type="slidenum">
              <a:rPr lang="he-IL" smtClean="0"/>
              <a:t>9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593B-E468-219B-F4E4-32EDA50AD1C1}"/>
              </a:ext>
            </a:extLst>
          </p:cNvPr>
          <p:cNvSpPr txBox="1"/>
          <p:nvPr/>
        </p:nvSpPr>
        <p:spPr>
          <a:xfrm>
            <a:off x="3048000" y="2597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FA00-7568-DDA4-3BE6-BBB94CBA5A20}"/>
              </a:ext>
            </a:extLst>
          </p:cNvPr>
          <p:cNvSpPr txBox="1"/>
          <p:nvPr/>
        </p:nvSpPr>
        <p:spPr>
          <a:xfrm>
            <a:off x="4051358" y="195333"/>
            <a:ext cx="4458272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הגדרת "דרגות חופש"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/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blipFill>
                <a:blip r:embed="rId3"/>
                <a:stretch>
                  <a:fillRect l="-5263" r="-1316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/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blipFill>
                <a:blip r:embed="rId4"/>
                <a:stretch>
                  <a:fillRect l="-3810" r="-3333" b="-260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blipFill>
                <a:blip r:embed="rId5"/>
                <a:stretch>
                  <a:fillRect l="-2236" r="-31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F0F7D-5697-9422-EC6B-730D3962888C}"/>
              </a:ext>
            </a:extLst>
          </p:cNvPr>
          <p:cNvSpPr txBox="1"/>
          <p:nvPr/>
        </p:nvSpPr>
        <p:spPr>
          <a:xfrm>
            <a:off x="1958089" y="2359188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1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1B01-BFDD-9601-0B8F-EAC7361F7760}"/>
              </a:ext>
            </a:extLst>
          </p:cNvPr>
          <p:cNvSpPr txBox="1"/>
          <p:nvPr/>
        </p:nvSpPr>
        <p:spPr>
          <a:xfrm>
            <a:off x="5006087" y="2321359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2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0901-E011-EC60-0C21-783ADF52751A}"/>
              </a:ext>
            </a:extLst>
          </p:cNvPr>
          <p:cNvSpPr txBox="1"/>
          <p:nvPr/>
        </p:nvSpPr>
        <p:spPr>
          <a:xfrm>
            <a:off x="8388855" y="2319985"/>
            <a:ext cx="188865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 rtl="1"/>
            <a:r>
              <a:rPr lang="he-IL" dirty="0">
                <a:cs typeface="Arial"/>
              </a:rPr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התאמה: </a:t>
            </a:r>
            <a:r>
              <a:rPr lang="en-US" dirty="0"/>
              <a:t>3</a:t>
            </a:r>
            <a:endParaRPr lang="he-IL" dirty="0"/>
          </a:p>
          <a:p>
            <a:pPr algn="r" rtl="1"/>
            <a:r>
              <a:rPr lang="he-IL" dirty="0">
                <a:cs typeface="Arial"/>
              </a:rPr>
              <a:t>דרגות חופש: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18A61-0B3A-9D9D-2D19-ED7021E38ED4}"/>
              </a:ext>
            </a:extLst>
          </p:cNvPr>
          <p:cNvSpPr txBox="1"/>
          <p:nvPr/>
        </p:nvSpPr>
        <p:spPr>
          <a:xfrm>
            <a:off x="3116380" y="3954320"/>
            <a:ext cx="6328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מספר דרגות חופש = מספר מדידות – מספר פרמטרי התאמה</a:t>
            </a:r>
          </a:p>
        </p:txBody>
      </p:sp>
    </p:spTree>
    <p:extLst>
      <p:ext uri="{BB962C8B-B14F-4D97-AF65-F5344CB8AC3E}">
        <p14:creationId xmlns:p14="http://schemas.microsoft.com/office/powerpoint/2010/main" val="2455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2967</Words>
  <Application>Microsoft Office PowerPoint</Application>
  <PresentationFormat>Widescreen</PresentationFormat>
  <Paragraphs>209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Arial</vt:lpstr>
      <vt:lpstr>Arial (Body)</vt:lpstr>
      <vt:lpstr>Bodoni MT</vt:lpstr>
      <vt:lpstr>Calibri</vt:lpstr>
      <vt:lpstr>Calibri Light</vt:lpstr>
      <vt:lpstr>Cambria Math</vt:lpstr>
      <vt:lpstr>system-ui</vt:lpstr>
      <vt:lpstr>Times New Roman</vt:lpstr>
      <vt:lpstr>Office Theme</vt:lpstr>
      <vt:lpstr>טיפ# 1: ממוצע משוקלל</vt:lpstr>
      <vt:lpstr>PowerPoint Presentation</vt:lpstr>
      <vt:lpstr>PowerPoint Presentation</vt:lpstr>
      <vt:lpstr>PowerPoint Presentation</vt:lpstr>
      <vt:lpstr>PowerPoint Presentation</vt:lpstr>
      <vt:lpstr>טיפ# 2: מבחןχ^2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טיפ# 3:  רגרסיה לינארית: גילוי נאות</vt:lpstr>
      <vt:lpstr>הנחות של רגרסיה  </vt:lpstr>
      <vt:lpstr>PowerPoint Presentation</vt:lpstr>
      <vt:lpstr>איך לעשות רגרסיה לפונקציה ללא איבר חופשי?</vt:lpstr>
      <vt:lpstr>יישום ממוצע משוקלל בחישוב של שיפוע</vt:lpstr>
      <vt:lpstr>PowerPoint Presentation</vt:lpstr>
      <vt:lpstr>PowerPoint Presentation</vt:lpstr>
      <vt:lpstr>קיטוב של גלי מיקרו I=I_0⁡〖〖 cos〗^2 θ〗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ממוצע משוקלל</dc:title>
  <dc:creator>Evgeny Kolonsky</dc:creator>
  <cp:lastModifiedBy>Evgeny Kolonsky</cp:lastModifiedBy>
  <cp:revision>18</cp:revision>
  <dcterms:created xsi:type="dcterms:W3CDTF">2025-07-14T06:58:00Z</dcterms:created>
  <dcterms:modified xsi:type="dcterms:W3CDTF">2025-08-08T13:49:20Z</dcterms:modified>
</cp:coreProperties>
</file>